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64" r:id="rId4"/>
    <p:sldId id="257" r:id="rId5"/>
    <p:sldId id="263" r:id="rId6"/>
    <p:sldId id="259" r:id="rId7"/>
    <p:sldId id="267" r:id="rId8"/>
    <p:sldId id="266" r:id="rId9"/>
    <p:sldId id="260" r:id="rId10"/>
    <p:sldId id="268" r:id="rId11"/>
    <p:sldId id="261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E78D33-1C42-4E84-A731-D57869703458}" v="95" dt="2023-03-07T13:58:36.1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64" autoAdjust="0"/>
    <p:restoredTop sz="86667" autoAdjust="0"/>
  </p:normalViewPr>
  <p:slideViewPr>
    <p:cSldViewPr>
      <p:cViewPr varScale="1">
        <p:scale>
          <a:sx n="95" d="100"/>
          <a:sy n="95" d="100"/>
        </p:scale>
        <p:origin x="158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68389E-1823-4337-B2DD-88422AD68727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E57A6C-376C-423E-B73C-8E16C0E72C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642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E57A6C-376C-423E-B73C-8E16C0E72C0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2276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E57A6C-376C-423E-B73C-8E16C0E72C0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638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E57A6C-376C-423E-B73C-8E16C0E72C0C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203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B2F2-EC6F-4584-9D9C-877C39CE5375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023CC-C396-4BA7-AD23-F9C1C3FBA6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5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B2F2-EC6F-4584-9D9C-877C39CE5375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023CC-C396-4BA7-AD23-F9C1C3FBA6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093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B2F2-EC6F-4584-9D9C-877C39CE5375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023CC-C396-4BA7-AD23-F9C1C3FBA6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370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B2F2-EC6F-4584-9D9C-877C39CE5375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023CC-C396-4BA7-AD23-F9C1C3FBA6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746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B2F2-EC6F-4584-9D9C-877C39CE5375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023CC-C396-4BA7-AD23-F9C1C3FBA6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814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B2F2-EC6F-4584-9D9C-877C39CE5375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023CC-C396-4BA7-AD23-F9C1C3FBA6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824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B2F2-EC6F-4584-9D9C-877C39CE5375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023CC-C396-4BA7-AD23-F9C1C3FBA6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326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B2F2-EC6F-4584-9D9C-877C39CE5375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023CC-C396-4BA7-AD23-F9C1C3FBA6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307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B2F2-EC6F-4584-9D9C-877C39CE5375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023CC-C396-4BA7-AD23-F9C1C3FBA6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9448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B2F2-EC6F-4584-9D9C-877C39CE5375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023CC-C396-4BA7-AD23-F9C1C3FBA6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441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B2F2-EC6F-4584-9D9C-877C39CE5375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023CC-C396-4BA7-AD23-F9C1C3FBA6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686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5B2F2-EC6F-4584-9D9C-877C39CE5375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023CC-C396-4BA7-AD23-F9C1C3FBA6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638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v.uk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v.uk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C00000"/>
                </a:solidFill>
              </a:rPr>
              <a:t>Apprenticeship Session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91072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Thursday 17</a:t>
            </a:r>
            <a:r>
              <a:rPr lang="en-GB" baseline="30000" dirty="0"/>
              <a:t>th</a:t>
            </a:r>
            <a:r>
              <a:rPr lang="en-GB" dirty="0"/>
              <a:t> March 2023</a:t>
            </a:r>
          </a:p>
          <a:p>
            <a:r>
              <a:rPr lang="en-GB" dirty="0"/>
              <a:t>Aim Higher Evening</a:t>
            </a:r>
          </a:p>
          <a:p>
            <a:r>
              <a:rPr lang="en-GB" dirty="0"/>
              <a:t>Mrs N Kendall– n.kendall@kingsmeadschool.net</a:t>
            </a:r>
          </a:p>
        </p:txBody>
      </p:sp>
    </p:spTree>
    <p:extLst>
      <p:ext uri="{BB962C8B-B14F-4D97-AF65-F5344CB8AC3E}">
        <p14:creationId xmlns:p14="http://schemas.microsoft.com/office/powerpoint/2010/main" val="3333188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899" y="15020"/>
            <a:ext cx="8229600" cy="1584176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Apprenticeship applications – gov.uk website </a:t>
            </a:r>
            <a:endParaRPr lang="en-GB" b="1" i="1" dirty="0">
              <a:solidFill>
                <a:srgbClr val="C00000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EF845A1-8927-4E42-B90B-F0687CB0211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74437" y="1599196"/>
            <a:ext cx="8856984" cy="59093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latin typeface="+mn-lt"/>
              </a:rPr>
              <a:t>These are the 3 typical questions they will ask: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400" dirty="0"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latin typeface="+mn-lt"/>
              </a:rPr>
              <a:t>What are your main strengths?</a:t>
            </a:r>
            <a:br>
              <a:rPr lang="en-US" altLang="en-US" sz="2400" dirty="0">
                <a:latin typeface="+mn-lt"/>
              </a:rPr>
            </a:br>
            <a:r>
              <a:rPr lang="en-US" altLang="en-US" sz="2400" dirty="0">
                <a:latin typeface="+mn-lt"/>
              </a:rPr>
              <a:t>Please provide examples of when you've demonstrated your strengths</a:t>
            </a:r>
            <a:br>
              <a:rPr lang="en-US" altLang="en-US" sz="2400" dirty="0">
                <a:latin typeface="+mn-lt"/>
              </a:rPr>
            </a:br>
            <a:endParaRPr lang="en-US" altLang="en-US" sz="2400" dirty="0"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400" dirty="0"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latin typeface="+mn-lt"/>
              </a:rPr>
              <a:t>What skills would you like to improve during this  apprenticeship? </a:t>
            </a:r>
            <a:br>
              <a:rPr lang="en-US" altLang="en-US" sz="2400" dirty="0">
                <a:latin typeface="+mn-lt"/>
              </a:rPr>
            </a:br>
            <a:r>
              <a:rPr lang="en-US" altLang="en-US" sz="2400" dirty="0">
                <a:latin typeface="+mn-lt"/>
              </a:rPr>
              <a:t>Think of what your main duties would be and whether there are skills you'd like to develop</a:t>
            </a:r>
            <a:br>
              <a:rPr lang="en-US" altLang="en-US" sz="2400" dirty="0">
                <a:latin typeface="+mn-lt"/>
              </a:rPr>
            </a:br>
            <a:endParaRPr lang="en-US" altLang="en-US" sz="2400" dirty="0"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400" dirty="0"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latin typeface="+mn-lt"/>
              </a:rPr>
              <a:t>What are your hobbies and interests? </a:t>
            </a:r>
            <a:br>
              <a:rPr lang="en-US" altLang="en-US" sz="2400" dirty="0">
                <a:latin typeface="+mn-lt"/>
              </a:rPr>
            </a:br>
            <a:r>
              <a:rPr lang="en-US" altLang="en-US" sz="2400" dirty="0">
                <a:latin typeface="+mn-lt"/>
              </a:rPr>
              <a:t>Remember to include any personal achievements</a:t>
            </a:r>
            <a:br>
              <a:rPr lang="en-US" altLang="en-US" sz="2400" dirty="0">
                <a:latin typeface="+mn-lt"/>
              </a:rPr>
            </a:br>
            <a:endParaRPr lang="en-US" altLang="en-US" sz="2400" dirty="0"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lang="en-US" altLang="en-US" sz="2400" dirty="0">
                <a:latin typeface="+mn-lt"/>
              </a:rPr>
            </a:br>
            <a:endParaRPr lang="en-US" alt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22121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C00000"/>
                </a:solidFill>
              </a:rPr>
              <a:t>Other ways to apply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Complete a CV and send it out to local companies. Use www.yell.com as a resource to help find local firms. </a:t>
            </a:r>
          </a:p>
          <a:p>
            <a:r>
              <a:rPr lang="en-GB" dirty="0"/>
              <a:t>Speak to family and friends about opportunities that they may know about.</a:t>
            </a:r>
          </a:p>
          <a:p>
            <a:r>
              <a:rPr lang="en-GB" dirty="0"/>
              <a:t>If you are attending college, tutors may have apprenticeship contacts.</a:t>
            </a:r>
          </a:p>
          <a:p>
            <a:r>
              <a:rPr lang="en-GB" dirty="0"/>
              <a:t>Find other websites </a:t>
            </a:r>
            <a:r>
              <a:rPr lang="en-GB" dirty="0" err="1"/>
              <a:t>eg</a:t>
            </a:r>
            <a:r>
              <a:rPr lang="en-GB" dirty="0"/>
              <a:t>. www.notgoingtouni.co.uk</a:t>
            </a:r>
          </a:p>
          <a:p>
            <a:pPr marL="0" indent="0">
              <a:buNone/>
            </a:pPr>
            <a:r>
              <a:rPr lang="en-GB" dirty="0"/>
              <a:t>    www.indeed.com       www.getmyfirstjob.co.uk/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3479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Log on to </a:t>
            </a:r>
            <a:r>
              <a:rPr lang="en-GB" dirty="0">
                <a:hlinkClick r:id="rId2"/>
              </a:rPr>
              <a:t>www.gov.uk</a:t>
            </a:r>
            <a:endParaRPr lang="en-GB" dirty="0"/>
          </a:p>
          <a:p>
            <a:r>
              <a:rPr lang="en-GB" dirty="0"/>
              <a:t>Type Apprenticeship in search box</a:t>
            </a:r>
          </a:p>
          <a:p>
            <a:r>
              <a:rPr lang="en-GB" dirty="0"/>
              <a:t>Select ‘Find an Apprenticeship’</a:t>
            </a:r>
          </a:p>
          <a:p>
            <a:r>
              <a:rPr lang="en-GB" dirty="0"/>
              <a:t>Select ‘Create an account’</a:t>
            </a:r>
          </a:p>
          <a:p>
            <a:r>
              <a:rPr lang="en-GB" dirty="0"/>
              <a:t>Activate account and log in.</a:t>
            </a:r>
          </a:p>
          <a:p>
            <a:r>
              <a:rPr lang="en-GB" dirty="0"/>
              <a:t>Select ‘Find an apprenticeship’</a:t>
            </a:r>
          </a:p>
          <a:p>
            <a:r>
              <a:rPr lang="en-GB" dirty="0"/>
              <a:t>Set your filters or browse all.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1790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C00000"/>
                </a:solidFill>
              </a:rPr>
              <a:t>What is an Apprenticeship?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800" dirty="0"/>
              <a:t>A work based programme designed around the needs of an employer.</a:t>
            </a:r>
          </a:p>
          <a:p>
            <a:r>
              <a:rPr lang="en-GB" sz="2800" dirty="0"/>
              <a:t>Typically 4 days at work, 1 day at college, or it can be in blocks.</a:t>
            </a:r>
          </a:p>
          <a:p>
            <a:r>
              <a:rPr lang="en-GB" sz="2800" dirty="0"/>
              <a:t>Leads to recognised qualifications </a:t>
            </a:r>
            <a:r>
              <a:rPr lang="en-GB" sz="2800" dirty="0" err="1"/>
              <a:t>eg</a:t>
            </a:r>
            <a:r>
              <a:rPr lang="en-GB" sz="2800" dirty="0"/>
              <a:t>. BTEC or City &amp; Guilds Award. This also includes key skills/functional skills.</a:t>
            </a:r>
          </a:p>
          <a:p>
            <a:r>
              <a:rPr lang="en-GB" sz="2800" dirty="0"/>
              <a:t>You can study at different levels.</a:t>
            </a:r>
          </a:p>
          <a:p>
            <a:pPr lvl="1"/>
            <a:r>
              <a:rPr lang="en-GB" sz="2400" dirty="0"/>
              <a:t>Intermediate Apprenticeship Level 2 (GCSE equivalent)</a:t>
            </a:r>
          </a:p>
          <a:p>
            <a:pPr lvl="1"/>
            <a:r>
              <a:rPr lang="en-GB" sz="2400" dirty="0"/>
              <a:t>Advanced Apprenticeship Level 3 (A-Level equivalent)</a:t>
            </a:r>
          </a:p>
          <a:p>
            <a:pPr lvl="1"/>
            <a:r>
              <a:rPr lang="en-GB" sz="2400" dirty="0"/>
              <a:t>Higher Apprenticeship Level 4 </a:t>
            </a:r>
          </a:p>
          <a:p>
            <a:pPr lvl="1"/>
            <a:r>
              <a:rPr lang="en-GB" sz="2400" dirty="0"/>
              <a:t>Degree Apprenticeship Level 5 (foundation degree) / 6 (bachelors degree) and beyond</a:t>
            </a:r>
          </a:p>
        </p:txBody>
      </p:sp>
    </p:spTree>
    <p:extLst>
      <p:ext uri="{BB962C8B-B14F-4D97-AF65-F5344CB8AC3E}">
        <p14:creationId xmlns:p14="http://schemas.microsoft.com/office/powerpoint/2010/main" val="497470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C00000"/>
                </a:solidFill>
              </a:rPr>
              <a:t>Apprenticeships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51722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Policing</a:t>
            </a:r>
          </a:p>
          <a:p>
            <a:r>
              <a:rPr lang="en-GB" dirty="0"/>
              <a:t>NHS</a:t>
            </a:r>
          </a:p>
          <a:p>
            <a:r>
              <a:rPr lang="en-GB" dirty="0"/>
              <a:t>Engineering and motor vehicle</a:t>
            </a:r>
          </a:p>
          <a:p>
            <a:r>
              <a:rPr lang="en-GB" dirty="0"/>
              <a:t>Accountancy</a:t>
            </a:r>
          </a:p>
          <a:p>
            <a:r>
              <a:rPr lang="en-GB" dirty="0"/>
              <a:t>Quantity Surveying</a:t>
            </a:r>
          </a:p>
          <a:p>
            <a:r>
              <a:rPr lang="en-GB" dirty="0"/>
              <a:t>Business admin</a:t>
            </a:r>
          </a:p>
          <a:p>
            <a:r>
              <a:rPr lang="en-GB" dirty="0"/>
              <a:t>Cyber security</a:t>
            </a:r>
          </a:p>
          <a:p>
            <a:r>
              <a:rPr lang="en-GB" dirty="0"/>
              <a:t>HR</a:t>
            </a:r>
          </a:p>
          <a:p>
            <a:r>
              <a:rPr lang="en-GB" dirty="0"/>
              <a:t>Trades – plumbing, electrics, carpentry</a:t>
            </a:r>
          </a:p>
          <a:p>
            <a:r>
              <a:rPr lang="en-GB" dirty="0"/>
              <a:t>Armed forces		and many more… </a:t>
            </a:r>
          </a:p>
          <a:p>
            <a:endParaRPr lang="en-GB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226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C00000"/>
                </a:solidFill>
              </a:rPr>
              <a:t>Why Apprenticeships?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65724"/>
          </a:xfrm>
        </p:spPr>
        <p:txBody>
          <a:bodyPr>
            <a:normAutofit/>
          </a:bodyPr>
          <a:lstStyle/>
          <a:p>
            <a:r>
              <a:rPr lang="en-GB" sz="2400" dirty="0"/>
              <a:t>They offer an alternative pathway to young people.</a:t>
            </a:r>
          </a:p>
          <a:p>
            <a:r>
              <a:rPr lang="en-GB" sz="2400" dirty="0"/>
              <a:t>They combine on and off the job training with work skills.</a:t>
            </a:r>
          </a:p>
          <a:p>
            <a:r>
              <a:rPr lang="en-GB" sz="2400" dirty="0"/>
              <a:t>Government’s primary route to skills and employability.</a:t>
            </a:r>
          </a:p>
          <a:p>
            <a:r>
              <a:rPr lang="en-GB" sz="2400" dirty="0">
                <a:solidFill>
                  <a:srgbClr val="C00000"/>
                </a:solidFill>
              </a:rPr>
              <a:t>Business benefits:</a:t>
            </a:r>
          </a:p>
          <a:p>
            <a:pPr marL="0" indent="0">
              <a:buNone/>
            </a:pPr>
            <a:r>
              <a:rPr lang="en-GB" sz="2800" dirty="0"/>
              <a:t>	</a:t>
            </a:r>
            <a:r>
              <a:rPr lang="en-GB" sz="2000" dirty="0"/>
              <a:t>- provide a fully trained, competent workforce.</a:t>
            </a:r>
          </a:p>
          <a:p>
            <a:pPr marL="0" indent="0">
              <a:buNone/>
            </a:pPr>
            <a:r>
              <a:rPr lang="en-GB" sz="2000" dirty="0"/>
              <a:t>	- Reduce recruitment costs, greater staff         	   	   	   retention and motivation.</a:t>
            </a:r>
          </a:p>
          <a:p>
            <a:r>
              <a:rPr lang="en-GB" sz="2400" dirty="0">
                <a:solidFill>
                  <a:srgbClr val="C00000"/>
                </a:solidFill>
              </a:rPr>
              <a:t>Individual benefits: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C00000"/>
                </a:solidFill>
              </a:rPr>
              <a:t>	</a:t>
            </a:r>
            <a:r>
              <a:rPr lang="en-GB" sz="2000" dirty="0"/>
              <a:t>- Waged employment.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C00000"/>
                </a:solidFill>
              </a:rPr>
              <a:t>	</a:t>
            </a:r>
            <a:r>
              <a:rPr lang="en-GB" sz="2000" dirty="0"/>
              <a:t>- Nationally recognised qualifications.</a:t>
            </a:r>
          </a:p>
          <a:p>
            <a:pPr marL="0" indent="0">
              <a:buNone/>
            </a:pPr>
            <a:r>
              <a:rPr lang="en-GB" sz="2000" dirty="0"/>
              <a:t>	- Develops personal qualities and occupational competence.</a:t>
            </a:r>
            <a:br>
              <a:rPr lang="en-GB" sz="2000" dirty="0"/>
            </a:br>
            <a:r>
              <a:rPr lang="en-GB" sz="2000" dirty="0"/>
              <a:t>	- Ideal for students who prefer hands-on learning </a:t>
            </a:r>
          </a:p>
          <a:p>
            <a:pPr marL="0" indent="0">
              <a:buNone/>
            </a:pPr>
            <a:endParaRPr lang="en-GB" sz="2400" dirty="0">
              <a:solidFill>
                <a:srgbClr val="C00000"/>
              </a:solidFill>
            </a:endParaRP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071897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C00000"/>
                </a:solidFill>
              </a:rPr>
              <a:t>Rates of Pay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/>
              <a:t>Apprenticeship Wage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From April 2023 £5.28 per hour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b="1" dirty="0"/>
              <a:t>Minimum Wage if over 19 and have completed the 1</a:t>
            </a:r>
            <a:r>
              <a:rPr lang="en-GB" sz="2400" b="1" baseline="30000" dirty="0"/>
              <a:t>st</a:t>
            </a:r>
            <a:r>
              <a:rPr lang="en-GB" sz="2400" b="1" dirty="0"/>
              <a:t> year of the apprenticeship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Under 18 2023 - £5.28</a:t>
            </a:r>
          </a:p>
          <a:p>
            <a:pPr marL="0" indent="0">
              <a:buNone/>
            </a:pPr>
            <a:r>
              <a:rPr lang="en-GB" sz="2400" dirty="0"/>
              <a:t>18-20       2023 - £7.49</a:t>
            </a:r>
          </a:p>
          <a:p>
            <a:pPr marL="0" indent="0">
              <a:buNone/>
            </a:pPr>
            <a:r>
              <a:rPr lang="en-GB" sz="2400" dirty="0"/>
              <a:t>21-22       2023 - £10.18</a:t>
            </a:r>
          </a:p>
          <a:p>
            <a:pPr marL="0" indent="0">
              <a:buNone/>
            </a:pPr>
            <a:r>
              <a:rPr lang="en-GB" sz="2400" dirty="0"/>
              <a:t>23+           2023 - £10.42</a:t>
            </a:r>
          </a:p>
        </p:txBody>
      </p:sp>
    </p:spTree>
    <p:extLst>
      <p:ext uri="{BB962C8B-B14F-4D97-AF65-F5344CB8AC3E}">
        <p14:creationId xmlns:p14="http://schemas.microsoft.com/office/powerpoint/2010/main" val="3638346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C00000"/>
                </a:solidFill>
              </a:rPr>
              <a:t>What are Employers looking for?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en-GB" dirty="0"/>
              <a:t>Determination</a:t>
            </a:r>
          </a:p>
          <a:p>
            <a:r>
              <a:rPr lang="en-GB" dirty="0"/>
              <a:t>Good communicator</a:t>
            </a:r>
          </a:p>
          <a:p>
            <a:r>
              <a:rPr lang="en-GB" dirty="0"/>
              <a:t>Drive and commitment</a:t>
            </a:r>
          </a:p>
          <a:p>
            <a:r>
              <a:rPr lang="en-GB" dirty="0"/>
              <a:t>Motivation</a:t>
            </a:r>
          </a:p>
          <a:p>
            <a:r>
              <a:rPr lang="en-GB" dirty="0"/>
              <a:t>Reliability</a:t>
            </a:r>
          </a:p>
          <a:p>
            <a:r>
              <a:rPr lang="en-GB" dirty="0"/>
              <a:t>Eager to learn new things</a:t>
            </a:r>
          </a:p>
          <a:p>
            <a:r>
              <a:rPr lang="en-GB" dirty="0"/>
              <a:t>Trustworthy</a:t>
            </a:r>
          </a:p>
          <a:p>
            <a:r>
              <a:rPr lang="en-GB" dirty="0"/>
              <a:t>Work ready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6287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C00000"/>
                </a:solidFill>
              </a:rPr>
              <a:t>What are Employers looking for?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62872" cy="4853136"/>
          </a:xfrm>
        </p:spPr>
        <p:txBody>
          <a:bodyPr>
            <a:normAutofit/>
          </a:bodyPr>
          <a:lstStyle/>
          <a:p>
            <a:r>
              <a:rPr lang="en-GB" dirty="0">
                <a:highlight>
                  <a:srgbClr val="FFFF00"/>
                </a:highlight>
              </a:rPr>
              <a:t>Determination</a:t>
            </a:r>
          </a:p>
          <a:p>
            <a:r>
              <a:rPr lang="en-GB" dirty="0"/>
              <a:t>Good communicator</a:t>
            </a:r>
          </a:p>
          <a:p>
            <a:r>
              <a:rPr lang="en-GB" dirty="0">
                <a:highlight>
                  <a:srgbClr val="FFFF00"/>
                </a:highlight>
              </a:rPr>
              <a:t>Drive and commitment</a:t>
            </a:r>
          </a:p>
          <a:p>
            <a:r>
              <a:rPr lang="en-GB" dirty="0">
                <a:highlight>
                  <a:srgbClr val="FFFF00"/>
                </a:highlight>
              </a:rPr>
              <a:t>Motivation</a:t>
            </a:r>
          </a:p>
          <a:p>
            <a:r>
              <a:rPr lang="en-GB" dirty="0"/>
              <a:t>Reliability</a:t>
            </a:r>
          </a:p>
          <a:p>
            <a:r>
              <a:rPr lang="en-GB" dirty="0"/>
              <a:t>Eager to learn new things</a:t>
            </a:r>
          </a:p>
          <a:p>
            <a:r>
              <a:rPr lang="en-GB" dirty="0"/>
              <a:t>Trustworthy</a:t>
            </a:r>
          </a:p>
          <a:p>
            <a:r>
              <a:rPr lang="en-GB" dirty="0">
                <a:highlight>
                  <a:srgbClr val="FFFF00"/>
                </a:highlight>
              </a:rPr>
              <a:t>Work ready</a:t>
            </a:r>
          </a:p>
          <a:p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F7E4269-3D14-4E1C-A24C-D94C3E33C346}"/>
              </a:ext>
            </a:extLst>
          </p:cNvPr>
          <p:cNvSpPr txBox="1">
            <a:spLocks/>
          </p:cNvSpPr>
          <p:nvPr/>
        </p:nvSpPr>
        <p:spPr>
          <a:xfrm>
            <a:off x="5580112" y="1268760"/>
            <a:ext cx="3312368" cy="547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800" dirty="0"/>
              <a:t>Apprenticeships are </a:t>
            </a:r>
            <a:r>
              <a:rPr lang="en-GB" sz="2800" b="1" dirty="0"/>
              <a:t>competitive</a:t>
            </a:r>
            <a:br>
              <a:rPr lang="en-GB" sz="2800" b="1" dirty="0"/>
            </a:br>
            <a:endParaRPr lang="en-GB" sz="2800" b="1" dirty="0"/>
          </a:p>
          <a:p>
            <a:pPr marL="0" indent="0" algn="ctr">
              <a:buNone/>
            </a:pPr>
            <a:r>
              <a:rPr lang="en-GB" sz="2800" dirty="0"/>
              <a:t>Students need to </a:t>
            </a:r>
            <a:r>
              <a:rPr lang="en-GB" sz="2800" b="1" dirty="0"/>
              <a:t>want</a:t>
            </a:r>
            <a:r>
              <a:rPr lang="en-GB" sz="2800" dirty="0"/>
              <a:t> an apprenticeship and actively be  searching from Jan 2024</a:t>
            </a:r>
          </a:p>
          <a:p>
            <a:pPr marL="0" indent="0" algn="ctr">
              <a:buNone/>
            </a:pPr>
            <a:endParaRPr lang="en-GB" sz="2800" dirty="0"/>
          </a:p>
          <a:p>
            <a:pPr marL="0" indent="0" algn="ctr">
              <a:buNone/>
            </a:pPr>
            <a:r>
              <a:rPr lang="en-GB" sz="2800" dirty="0"/>
              <a:t>Specific Maths &amp; English grades required</a:t>
            </a:r>
          </a:p>
          <a:p>
            <a:pPr marL="0" indent="0" algn="ctr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3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Practical things to think about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408" y="1600200"/>
            <a:ext cx="8488392" cy="5069160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GB" dirty="0"/>
              <a:t>What is your back-up plan? Recommended to  attend Open Days and </a:t>
            </a:r>
            <a:r>
              <a:rPr lang="en-GB" dirty="0">
                <a:ea typeface="+mn-lt"/>
                <a:cs typeface="+mn-lt"/>
              </a:rPr>
              <a:t>apply for college or 6th form</a:t>
            </a:r>
            <a:endParaRPr lang="en-GB" dirty="0">
              <a:ea typeface="Calibri"/>
              <a:cs typeface="Calibri"/>
            </a:endParaRPr>
          </a:p>
          <a:p>
            <a:r>
              <a:rPr lang="en-GB" dirty="0"/>
              <a:t>How are you going to get there? How much will it cost?</a:t>
            </a:r>
            <a:endParaRPr lang="en-GB" dirty="0">
              <a:ea typeface="Calibri"/>
              <a:cs typeface="Calibri"/>
            </a:endParaRPr>
          </a:p>
          <a:p>
            <a:r>
              <a:rPr lang="en-GB" dirty="0"/>
              <a:t>What time will you need to leave every morning? Have you considered rush hour traffic?</a:t>
            </a:r>
          </a:p>
          <a:p>
            <a:r>
              <a:rPr lang="en-GB" dirty="0"/>
              <a:t>Attendance/punctuality matters!</a:t>
            </a:r>
          </a:p>
          <a:p>
            <a:r>
              <a:rPr lang="en-GB" dirty="0"/>
              <a:t>No more half terms/6 weeks holiday – you will need to manage your own annual leave!</a:t>
            </a:r>
          </a:p>
          <a:p>
            <a:r>
              <a:rPr lang="en-GB" dirty="0"/>
              <a:t>Can sometimes be the youngest person at the company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6565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How do I become an Apprentice?</a:t>
            </a:r>
            <a:br>
              <a:rPr lang="en-GB" dirty="0">
                <a:solidFill>
                  <a:srgbClr val="C00000"/>
                </a:solidFill>
              </a:rPr>
            </a:br>
            <a:r>
              <a:rPr lang="en-GB" sz="3200" b="1" i="1" dirty="0">
                <a:solidFill>
                  <a:srgbClr val="C00000"/>
                </a:solidFill>
              </a:rPr>
              <a:t>The more you apply for, the better your chances</a:t>
            </a:r>
            <a:endParaRPr lang="en-GB" b="1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GB" dirty="0"/>
              <a:t>Go to </a:t>
            </a:r>
            <a:r>
              <a:rPr lang="en-GB" dirty="0">
                <a:hlinkClick r:id="rId2"/>
              </a:rPr>
              <a:t>www.gov.uk</a:t>
            </a:r>
            <a:r>
              <a:rPr lang="en-GB" dirty="0"/>
              <a:t> and search apprenticeships.</a:t>
            </a:r>
          </a:p>
          <a:p>
            <a:r>
              <a:rPr lang="en-GB" dirty="0"/>
              <a:t>Complete your registration and complete your profile.</a:t>
            </a:r>
          </a:p>
          <a:p>
            <a:r>
              <a:rPr lang="en-GB" dirty="0"/>
              <a:t>Search for current vacancies.</a:t>
            </a:r>
          </a:p>
          <a:p>
            <a:r>
              <a:rPr lang="en-GB" dirty="0"/>
              <a:t>Apply for vacancies online.</a:t>
            </a:r>
          </a:p>
          <a:p>
            <a:r>
              <a:rPr lang="en-GB" dirty="0"/>
              <a:t>Check for new vacancies regularly.</a:t>
            </a:r>
          </a:p>
          <a:p>
            <a:r>
              <a:rPr lang="en-GB" dirty="0">
                <a:solidFill>
                  <a:srgbClr val="C00000"/>
                </a:solidFill>
              </a:rPr>
              <a:t>Remember to include phone number and a sensible e-mail address.</a:t>
            </a:r>
          </a:p>
        </p:txBody>
      </p:sp>
    </p:spTree>
    <p:extLst>
      <p:ext uri="{BB962C8B-B14F-4D97-AF65-F5344CB8AC3E}">
        <p14:creationId xmlns:p14="http://schemas.microsoft.com/office/powerpoint/2010/main" val="2687777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721</Words>
  <Application>Microsoft Office PowerPoint</Application>
  <PresentationFormat>On-screen Show (4:3)</PresentationFormat>
  <Paragraphs>110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Apprenticeship Session</vt:lpstr>
      <vt:lpstr>What is an Apprenticeship?</vt:lpstr>
      <vt:lpstr>Apprenticeships</vt:lpstr>
      <vt:lpstr>Why Apprenticeships?</vt:lpstr>
      <vt:lpstr>Rates of Pay</vt:lpstr>
      <vt:lpstr>What are Employers looking for?</vt:lpstr>
      <vt:lpstr>What are Employers looking for?</vt:lpstr>
      <vt:lpstr>Practical things to think about</vt:lpstr>
      <vt:lpstr>How do I become an Apprentice? The more you apply for, the better your chances</vt:lpstr>
      <vt:lpstr>Apprenticeship applications – gov.uk website </vt:lpstr>
      <vt:lpstr>Other ways to apply</vt:lpstr>
      <vt:lpstr>Activity</vt:lpstr>
    </vt:vector>
  </TitlesOfParts>
  <Company>Kingsmead Technology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Apprenticeship Session</dc:title>
  <dc:creator>User</dc:creator>
  <cp:lastModifiedBy>Howard, Mr K (Kingsmead School)</cp:lastModifiedBy>
  <cp:revision>43</cp:revision>
  <dcterms:created xsi:type="dcterms:W3CDTF">2013-02-14T15:22:36Z</dcterms:created>
  <dcterms:modified xsi:type="dcterms:W3CDTF">2023-03-27T11:44:25Z</dcterms:modified>
</cp:coreProperties>
</file>